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gj5bHiWD7WbPcPNqi/wqQ0UVr8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showMasterSp="0" type="title">
  <p:cSld name="TITLE">
    <p:bg>
      <p:bgPr>
        <a:solidFill>
          <a:schemeClr val="l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14"/>
          <p:cNvGrpSpPr/>
          <p:nvPr/>
        </p:nvGrpSpPr>
        <p:grpSpPr>
          <a:xfrm>
            <a:off x="-3175" y="2438400"/>
            <a:ext cx="9147969" cy="1063625"/>
            <a:chOff x="-2" y="1536"/>
            <a:chExt cx="5762" cy="670"/>
          </a:xfrm>
        </p:grpSpPr>
        <p:grpSp>
          <p:nvGrpSpPr>
            <p:cNvPr id="36" name="Google Shape;36;p14"/>
            <p:cNvGrpSpPr/>
            <p:nvPr/>
          </p:nvGrpSpPr>
          <p:grpSpPr>
            <a:xfrm flipH="1">
              <a:off x="-2" y="1562"/>
              <a:ext cx="5762" cy="638"/>
              <a:chOff x="-3" y="1562"/>
              <a:chExt cx="5763" cy="638"/>
            </a:xfrm>
          </p:grpSpPr>
          <p:sp>
            <p:nvSpPr>
              <p:cNvPr id="37" name="Google Shape;37;p14"/>
              <p:cNvSpPr/>
              <p:nvPr/>
            </p:nvSpPr>
            <p:spPr>
              <a:xfrm rot="-5400000">
                <a:off x="2558" y="-992"/>
                <a:ext cx="624" cy="5745"/>
              </a:xfrm>
              <a:custGeom>
                <a:rect b="b" l="l" r="r" t="t"/>
                <a:pathLst>
                  <a:path extrusionOk="0" h="720" w="100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Google Shape;38;p14"/>
              <p:cNvSpPr/>
              <p:nvPr/>
            </p:nvSpPr>
            <p:spPr>
              <a:xfrm rot="-5400000">
                <a:off x="1322" y="1669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" name="Google Shape;39;p14"/>
              <p:cNvSpPr/>
              <p:nvPr/>
            </p:nvSpPr>
            <p:spPr>
              <a:xfrm rot="-5400000">
                <a:off x="982" y="1669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" name="Google Shape;40;p14"/>
              <p:cNvSpPr/>
              <p:nvPr/>
            </p:nvSpPr>
            <p:spPr>
              <a:xfrm rot="-5400000">
                <a:off x="-57" y="1752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" name="Google Shape;41;p14"/>
              <p:cNvSpPr/>
              <p:nvPr/>
            </p:nvSpPr>
            <p:spPr>
              <a:xfrm rot="-5400000">
                <a:off x="664" y="1733"/>
                <a:ext cx="624" cy="294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" name="Google Shape;42;p14"/>
              <p:cNvSpPr/>
              <p:nvPr/>
            </p:nvSpPr>
            <p:spPr>
              <a:xfrm rot="-5400000">
                <a:off x="442" y="1699"/>
                <a:ext cx="624" cy="362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" name="Google Shape;43;p14"/>
              <p:cNvSpPr/>
              <p:nvPr/>
            </p:nvSpPr>
            <p:spPr>
              <a:xfrm rot="-5400000">
                <a:off x="155" y="1726"/>
                <a:ext cx="632" cy="315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" name="Google Shape;44;p14"/>
              <p:cNvSpPr/>
              <p:nvPr/>
            </p:nvSpPr>
            <p:spPr>
              <a:xfrm rot="-5400000">
                <a:off x="3210" y="1664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5" name="Google Shape;45;p14"/>
              <p:cNvSpPr/>
              <p:nvPr/>
            </p:nvSpPr>
            <p:spPr>
              <a:xfrm rot="-5400000">
                <a:off x="2870" y="1664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6" name="Google Shape;46;p14"/>
              <p:cNvSpPr/>
              <p:nvPr/>
            </p:nvSpPr>
            <p:spPr>
              <a:xfrm rot="-5400000">
                <a:off x="1829" y="1747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" name="Google Shape;47;p14"/>
              <p:cNvSpPr/>
              <p:nvPr/>
            </p:nvSpPr>
            <p:spPr>
              <a:xfrm rot="-5400000">
                <a:off x="2551" y="1728"/>
                <a:ext cx="624" cy="294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" name="Google Shape;48;p14"/>
              <p:cNvSpPr/>
              <p:nvPr/>
            </p:nvSpPr>
            <p:spPr>
              <a:xfrm rot="-5400000">
                <a:off x="2329" y="1694"/>
                <a:ext cx="624" cy="361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" name="Google Shape;49;p14"/>
              <p:cNvSpPr/>
              <p:nvPr/>
            </p:nvSpPr>
            <p:spPr>
              <a:xfrm rot="-5400000">
                <a:off x="2043" y="1721"/>
                <a:ext cx="632" cy="316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" name="Google Shape;50;p14"/>
              <p:cNvSpPr/>
              <p:nvPr/>
            </p:nvSpPr>
            <p:spPr>
              <a:xfrm rot="-5400000">
                <a:off x="4076" y="1669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" name="Google Shape;51;p14"/>
              <p:cNvSpPr/>
              <p:nvPr/>
            </p:nvSpPr>
            <p:spPr>
              <a:xfrm rot="-5400000">
                <a:off x="3736" y="1669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" name="Google Shape;52;p14"/>
              <p:cNvSpPr/>
              <p:nvPr/>
            </p:nvSpPr>
            <p:spPr>
              <a:xfrm rot="-5400000">
                <a:off x="4583" y="1747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" name="Google Shape;53;p14"/>
              <p:cNvSpPr/>
              <p:nvPr/>
            </p:nvSpPr>
            <p:spPr>
              <a:xfrm>
                <a:off x="5469" y="1562"/>
                <a:ext cx="291" cy="625"/>
              </a:xfrm>
              <a:custGeom>
                <a:rect b="b" l="l" r="r" t="t"/>
                <a:pathLst>
                  <a:path extrusionOk="0" h="625" w="291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4" name="Google Shape;54;p14"/>
              <p:cNvSpPr/>
              <p:nvPr/>
            </p:nvSpPr>
            <p:spPr>
              <a:xfrm rot="-5400000">
                <a:off x="5083" y="1694"/>
                <a:ext cx="624" cy="361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" name="Google Shape;55;p14"/>
              <p:cNvSpPr/>
              <p:nvPr/>
            </p:nvSpPr>
            <p:spPr>
              <a:xfrm rot="-5400000">
                <a:off x="4797" y="1721"/>
                <a:ext cx="632" cy="316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56" name="Google Shape;56;p14"/>
            <p:cNvSpPr/>
            <p:nvPr/>
          </p:nvSpPr>
          <p:spPr>
            <a:xfrm flipH="1">
              <a:off x="-2" y="1536"/>
              <a:ext cx="5762" cy="412"/>
            </a:xfrm>
            <a:custGeom>
              <a:rect b="b" l="l" r="r" t="t"/>
              <a:pathLst>
                <a:path extrusionOk="0" h="385" w="5762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76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" name="Google Shape;57;p14"/>
            <p:cNvSpPr/>
            <p:nvPr/>
          </p:nvSpPr>
          <p:spPr>
            <a:xfrm flipH="1">
              <a:off x="-2" y="2017"/>
              <a:ext cx="5761" cy="189"/>
            </a:xfrm>
            <a:custGeom>
              <a:rect b="b" l="l" r="r" t="t"/>
              <a:pathLst>
                <a:path extrusionOk="0" h="189" w="5761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>
              <a:gsLst>
                <a:gs pos="0">
                  <a:srgbClr val="767676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8" name="Google Shape;58;p14"/>
          <p:cNvSpPr txBox="1"/>
          <p:nvPr>
            <p:ph type="ctrTitle"/>
          </p:nvPr>
        </p:nvSpPr>
        <p:spPr>
          <a:xfrm>
            <a:off x="1173163" y="-898525"/>
            <a:ext cx="7772400" cy="33829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Times New Roman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1166813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1166813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 rot="5400000">
            <a:off x="3001963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 rot="5400000">
            <a:off x="5154613" y="2305050"/>
            <a:ext cx="56388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 rot="5400000">
            <a:off x="1212091" y="418272"/>
            <a:ext cx="5638800" cy="5716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Times New Roman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1173163" y="1981200"/>
            <a:ext cx="3808476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2" type="body"/>
          </p:nvPr>
        </p:nvSpPr>
        <p:spPr>
          <a:xfrm>
            <a:off x="5137087" y="1981200"/>
            <a:ext cx="3808476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85" name="Google Shape;85;p18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87" name="Google Shape;87;p1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■"/>
              <a:defRPr sz="2400"/>
            </a:lvl1pPr>
            <a:lvl2pPr indent="-361950" lvl="1" marL="9144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9pPr>
          </a:lstStyle>
          <a:p/>
        </p:txBody>
      </p:sp>
      <p:sp>
        <p:nvSpPr>
          <p:cNvPr id="103" name="Google Shape;103;p2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indent="-228600" lvl="2" marL="1371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indent="-228600" lvl="4" marL="22860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indent="-228600" lvl="5" marL="27432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6pPr>
            <a:lvl7pPr indent="-228600" lvl="6" marL="32004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7pPr>
            <a:lvl8pPr indent="-228600" lvl="7" marL="3657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8pPr>
            <a:lvl9pPr indent="-228600" lvl="8" marL="4114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/>
          <p:nvPr>
            <p:ph idx="2" type="pic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indent="-228600" lvl="2" marL="1371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indent="-228600" lvl="4" marL="22860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indent="-228600" lvl="5" marL="27432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6pPr>
            <a:lvl7pPr indent="-228600" lvl="6" marL="32004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7pPr>
            <a:lvl8pPr indent="-228600" lvl="7" marL="3657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8pPr>
            <a:lvl9pPr indent="-228600" lvl="8" marL="4114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9pPr>
          </a:lstStyle>
          <a:p/>
        </p:txBody>
      </p:sp>
      <p:sp>
        <p:nvSpPr>
          <p:cNvPr id="111" name="Google Shape;111;p22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3"/>
          <p:cNvGrpSpPr/>
          <p:nvPr/>
        </p:nvGrpSpPr>
        <p:grpSpPr>
          <a:xfrm>
            <a:off x="0" y="-5357"/>
            <a:ext cx="1063625" cy="6858595"/>
            <a:chOff x="0" y="-3"/>
            <a:chExt cx="670" cy="4320"/>
          </a:xfrm>
        </p:grpSpPr>
        <p:grpSp>
          <p:nvGrpSpPr>
            <p:cNvPr id="7" name="Google Shape;7;p13"/>
            <p:cNvGrpSpPr/>
            <p:nvPr/>
          </p:nvGrpSpPr>
          <p:grpSpPr>
            <a:xfrm flipH="1" rot="-5400000">
              <a:off x="-1815" y="1838"/>
              <a:ext cx="4320" cy="638"/>
              <a:chOff x="-3" y="1562"/>
              <a:chExt cx="5763" cy="638"/>
            </a:xfrm>
          </p:grpSpPr>
          <p:sp>
            <p:nvSpPr>
              <p:cNvPr id="8" name="Google Shape;8;p13"/>
              <p:cNvSpPr/>
              <p:nvPr/>
            </p:nvSpPr>
            <p:spPr>
              <a:xfrm rot="-5400000">
                <a:off x="2558" y="-992"/>
                <a:ext cx="624" cy="5745"/>
              </a:xfrm>
              <a:custGeom>
                <a:rect b="b" l="l" r="r" t="t"/>
                <a:pathLst>
                  <a:path extrusionOk="0" h="720" w="100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" name="Google Shape;9;p13"/>
              <p:cNvSpPr/>
              <p:nvPr/>
            </p:nvSpPr>
            <p:spPr>
              <a:xfrm rot="-5400000">
                <a:off x="1322" y="1669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" name="Google Shape;10;p13"/>
              <p:cNvSpPr/>
              <p:nvPr/>
            </p:nvSpPr>
            <p:spPr>
              <a:xfrm rot="-5400000">
                <a:off x="982" y="1669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" name="Google Shape;11;p13"/>
              <p:cNvSpPr/>
              <p:nvPr/>
            </p:nvSpPr>
            <p:spPr>
              <a:xfrm rot="-5400000">
                <a:off x="-57" y="1752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" name="Google Shape;12;p13"/>
              <p:cNvSpPr/>
              <p:nvPr/>
            </p:nvSpPr>
            <p:spPr>
              <a:xfrm rot="-5400000">
                <a:off x="664" y="1733"/>
                <a:ext cx="624" cy="294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" name="Google Shape;13;p13"/>
              <p:cNvSpPr/>
              <p:nvPr/>
            </p:nvSpPr>
            <p:spPr>
              <a:xfrm rot="-5400000">
                <a:off x="442" y="1699"/>
                <a:ext cx="624" cy="362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Google Shape;14;p13"/>
              <p:cNvSpPr/>
              <p:nvPr/>
            </p:nvSpPr>
            <p:spPr>
              <a:xfrm rot="-5400000">
                <a:off x="155" y="1726"/>
                <a:ext cx="632" cy="315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" name="Google Shape;15;p13"/>
              <p:cNvSpPr/>
              <p:nvPr/>
            </p:nvSpPr>
            <p:spPr>
              <a:xfrm rot="-5400000">
                <a:off x="3210" y="1664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" name="Google Shape;16;p13"/>
              <p:cNvSpPr/>
              <p:nvPr/>
            </p:nvSpPr>
            <p:spPr>
              <a:xfrm rot="-5400000">
                <a:off x="2870" y="1664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" name="Google Shape;17;p13"/>
              <p:cNvSpPr/>
              <p:nvPr/>
            </p:nvSpPr>
            <p:spPr>
              <a:xfrm rot="-5400000">
                <a:off x="1829" y="1747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Google Shape;18;p13"/>
              <p:cNvSpPr/>
              <p:nvPr/>
            </p:nvSpPr>
            <p:spPr>
              <a:xfrm rot="-5400000">
                <a:off x="2551" y="1728"/>
                <a:ext cx="624" cy="294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Google Shape;19;p13"/>
              <p:cNvSpPr/>
              <p:nvPr/>
            </p:nvSpPr>
            <p:spPr>
              <a:xfrm rot="-5400000">
                <a:off x="2329" y="1694"/>
                <a:ext cx="624" cy="361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" name="Google Shape;20;p13"/>
              <p:cNvSpPr/>
              <p:nvPr/>
            </p:nvSpPr>
            <p:spPr>
              <a:xfrm rot="-5400000">
                <a:off x="2043" y="1721"/>
                <a:ext cx="632" cy="316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" name="Google Shape;21;p13"/>
              <p:cNvSpPr/>
              <p:nvPr/>
            </p:nvSpPr>
            <p:spPr>
              <a:xfrm rot="-5400000">
                <a:off x="4076" y="1669"/>
                <a:ext cx="624" cy="421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Google Shape;22;p13"/>
              <p:cNvSpPr/>
              <p:nvPr/>
            </p:nvSpPr>
            <p:spPr>
              <a:xfrm rot="-5400000">
                <a:off x="3736" y="1669"/>
                <a:ext cx="624" cy="422"/>
              </a:xfrm>
              <a:custGeom>
                <a:rect b="b" l="l" r="r" t="t"/>
                <a:pathLst>
                  <a:path extrusionOk="0" h="317" w="624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" name="Google Shape;23;p13"/>
              <p:cNvSpPr/>
              <p:nvPr/>
            </p:nvSpPr>
            <p:spPr>
              <a:xfrm rot="-5400000">
                <a:off x="4583" y="1747"/>
                <a:ext cx="624" cy="255"/>
              </a:xfrm>
              <a:custGeom>
                <a:rect b="b" l="l" r="r" t="t"/>
                <a:pathLst>
                  <a:path extrusionOk="0" h="370" w="624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" name="Google Shape;24;p13"/>
              <p:cNvSpPr/>
              <p:nvPr/>
            </p:nvSpPr>
            <p:spPr>
              <a:xfrm>
                <a:off x="5469" y="1562"/>
                <a:ext cx="291" cy="625"/>
              </a:xfrm>
              <a:custGeom>
                <a:rect b="b" l="l" r="r" t="t"/>
                <a:pathLst>
                  <a:path extrusionOk="0" h="625" w="291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Google Shape;25;p13"/>
              <p:cNvSpPr/>
              <p:nvPr/>
            </p:nvSpPr>
            <p:spPr>
              <a:xfrm rot="-5400000">
                <a:off x="5083" y="1694"/>
                <a:ext cx="624" cy="361"/>
              </a:xfrm>
              <a:custGeom>
                <a:rect b="b" l="l" r="r" t="t"/>
                <a:pathLst>
                  <a:path extrusionOk="0" h="272" w="624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" name="Google Shape;26;p13"/>
              <p:cNvSpPr/>
              <p:nvPr/>
            </p:nvSpPr>
            <p:spPr>
              <a:xfrm rot="-5400000">
                <a:off x="4797" y="1721"/>
                <a:ext cx="632" cy="316"/>
              </a:xfrm>
              <a:custGeom>
                <a:rect b="b" l="l" r="r" t="t"/>
                <a:pathLst>
                  <a:path extrusionOk="0" h="362" w="63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7" name="Google Shape;27;p13"/>
            <p:cNvSpPr/>
            <p:nvPr/>
          </p:nvSpPr>
          <p:spPr>
            <a:xfrm flipH="1" rot="-5400000">
              <a:off x="-1954" y="1951"/>
              <a:ext cx="4320" cy="412"/>
            </a:xfrm>
            <a:custGeom>
              <a:rect b="b" l="l" r="r" t="t"/>
              <a:pathLst>
                <a:path extrusionOk="0" h="385" w="5762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76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28;p13"/>
            <p:cNvSpPr/>
            <p:nvPr/>
          </p:nvSpPr>
          <p:spPr>
            <a:xfrm flipH="1" rot="-5400000">
              <a:off x="-1584" y="2062"/>
              <a:ext cx="4319" cy="189"/>
            </a:xfrm>
            <a:custGeom>
              <a:rect b="b" l="l" r="r" t="t"/>
              <a:pathLst>
                <a:path extrusionOk="0" h="189" w="5761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>
              <a:gsLst>
                <a:gs pos="0">
                  <a:srgbClr val="767676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9" name="Google Shape;29;p13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3"/>
          <p:cNvSpPr txBox="1"/>
          <p:nvPr>
            <p:ph idx="10" type="dt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>
            <p:ph type="ctrTitle"/>
          </p:nvPr>
        </p:nvSpPr>
        <p:spPr>
          <a:xfrm>
            <a:off x="389255" y="1104265"/>
            <a:ext cx="8382635" cy="1181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pl-PL" sz="3100">
                <a:latin typeface="Arial"/>
                <a:ea typeface="Arial"/>
                <a:cs typeface="Arial"/>
                <a:sym typeface="Arial"/>
              </a:rPr>
              <a:t>Zagrożenia wynikające z dostępu do Internetu</a:t>
            </a:r>
            <a:br>
              <a:rPr lang="pl-PL" sz="3100">
                <a:latin typeface="Arial"/>
                <a:ea typeface="Arial"/>
                <a:cs typeface="Arial"/>
                <a:sym typeface="Arial"/>
              </a:rPr>
            </a:br>
            <a:br>
              <a:rPr lang="pl-PL" sz="3100">
                <a:latin typeface="Arial"/>
                <a:ea typeface="Arial"/>
                <a:cs typeface="Arial"/>
                <a:sym typeface="Arial"/>
              </a:rPr>
            </a:br>
            <a:r>
              <a:rPr lang="pl-PL" sz="3200">
                <a:latin typeface="Arial"/>
                <a:ea typeface="Arial"/>
                <a:cs typeface="Arial"/>
                <a:sym typeface="Arial"/>
              </a:rPr>
              <a:t>NADUŻYWANIE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>
            <p:ph idx="1" type="subTitle"/>
          </p:nvPr>
        </p:nvSpPr>
        <p:spPr>
          <a:xfrm>
            <a:off x="1524000" y="3642995"/>
            <a:ext cx="6412865" cy="1919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i="1" lang="pl-PL" sz="2400">
                <a:latin typeface="Arial"/>
                <a:ea typeface="Arial"/>
                <a:cs typeface="Arial"/>
                <a:sym typeface="Arial"/>
              </a:rPr>
              <a:t>mgr Joanna Kwiecińska</a:t>
            </a: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i="1" lang="pl-PL" sz="2400">
                <a:latin typeface="Arial"/>
                <a:ea typeface="Arial"/>
                <a:cs typeface="Arial"/>
                <a:sym typeface="Arial"/>
              </a:rPr>
              <a:t>Poradnia Psychologiczno-Pedagogiczna</a:t>
            </a:r>
            <a:endParaRPr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i="1" lang="pl-PL" sz="2400">
                <a:latin typeface="Arial"/>
                <a:ea typeface="Arial"/>
                <a:cs typeface="Arial"/>
                <a:sym typeface="Arial"/>
              </a:rPr>
              <a:t>we Włocławku</a:t>
            </a:r>
            <a:endParaRPr i="1"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Oferta PPP we Włocławku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0"/>
          <p:cNvSpPr txBox="1"/>
          <p:nvPr>
            <p:ph idx="1" type="body"/>
          </p:nvPr>
        </p:nvSpPr>
        <p:spPr>
          <a:xfrm>
            <a:off x="1173163" y="1905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l-PL" sz="2800"/>
              <a:t>Pomoc dla uczniów, rodziców i nauczycieli:</a:t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konsultacje, pomoc wychowawcza,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oddziaływania terapeutyczne,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program „Bezpieczni w Sieci” realizowany na terenie szkół.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Kontakt: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1"/>
          <p:cNvSpPr txBox="1"/>
          <p:nvPr>
            <p:ph idx="1" type="body"/>
          </p:nvPr>
        </p:nvSpPr>
        <p:spPr>
          <a:xfrm>
            <a:off x="1173163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pl-PL"/>
              <a:t>Poradnia Psychologiczno-Pedagogiczna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None/>
            </a:pPr>
            <a:r>
              <a:rPr lang="pl-PL"/>
              <a:t>ul. Wojska Polskiego 27,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None/>
            </a:pPr>
            <a:r>
              <a:rPr lang="pl-PL"/>
              <a:t>Włocławek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None/>
            </a:pPr>
            <a:r>
              <a:rPr lang="pl-PL"/>
              <a:t>tel: 54 232 59 18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"/>
          <p:cNvSpPr txBox="1"/>
          <p:nvPr>
            <p:ph type="ctrTitle"/>
          </p:nvPr>
        </p:nvSpPr>
        <p:spPr>
          <a:xfrm>
            <a:off x="762000" y="1441450"/>
            <a:ext cx="7772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 sz="4400">
                <a:latin typeface="Arial"/>
                <a:ea typeface="Arial"/>
                <a:cs typeface="Arial"/>
                <a:sym typeface="Arial"/>
              </a:rPr>
              <a:t>Dziękuję za uwagę 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Raport „Nastolatki 3.0”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"/>
          <p:cNvSpPr txBox="1"/>
          <p:nvPr>
            <p:ph idx="1" type="body"/>
          </p:nvPr>
        </p:nvSpPr>
        <p:spPr>
          <a:xfrm>
            <a:off x="1173480" y="1670685"/>
            <a:ext cx="7772400" cy="4425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12 godz dziennie,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33,6% badanych przejawia symptomy problematycznego użytkowania Internetu,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rodzice nie zdają sobie sprawy ile czasu dziecko spędza online oraz z jakimi zagrożeniami się spotyka.</a:t>
            </a:r>
            <a:endParaRPr/>
          </a:p>
          <a:p>
            <a:pPr indent="-18034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None/>
            </a:pPr>
            <a:r>
              <a:rPr lang="pl-PL"/>
              <a:t>(</a:t>
            </a:r>
            <a:r>
              <a:rPr lang="pl-PL" sz="2400"/>
              <a:t>Państwowy Instytut Badawczy NASK, 2021r.)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Co może być problemem?: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"/>
          <p:cNvSpPr txBox="1"/>
          <p:nvPr>
            <p:ph idx="1" type="body"/>
          </p:nvPr>
        </p:nvSpPr>
        <p:spPr>
          <a:xfrm>
            <a:off x="1173163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gry internetowe,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portale społecznościowe,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pornografia i cyberseks,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hazard online.</a:t>
            </a:r>
            <a:endParaRPr/>
          </a:p>
          <a:p>
            <a:pPr indent="-18034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1173163" y="4572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Czynniki ryzyka: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4"/>
          <p:cNvSpPr txBox="1"/>
          <p:nvPr>
            <p:ph idx="1" type="body"/>
          </p:nvPr>
        </p:nvSpPr>
        <p:spPr>
          <a:xfrm>
            <a:off x="1173163" y="16002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pl-PL" sz="2800"/>
              <a:t>nieregularne poztywne wzmocnienia </a:t>
            </a:r>
            <a:r>
              <a:rPr lang="pl-PL" sz="2400"/>
              <a:t>(Greenfield, 2011r.),</a:t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pl-PL" sz="2800"/>
              <a:t>niekonstruktywna startegia radzenia sobie ze stresem </a:t>
            </a:r>
            <a:r>
              <a:rPr lang="pl-PL" sz="2400"/>
              <a:t>(Young, Yue, 2011r.),</a:t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pl-PL" sz="2800"/>
              <a:t>czynniki osobowościowe oraz problemy psychiczne </a:t>
            </a:r>
            <a:r>
              <a:rPr lang="pl-PL" sz="2400"/>
              <a:t>(Majchrzak, Augustynek, 2010r.).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Problem (1):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 txBox="1"/>
          <p:nvPr>
            <p:ph idx="1" type="body"/>
          </p:nvPr>
        </p:nvSpPr>
        <p:spPr>
          <a:xfrm>
            <a:off x="1173163" y="167640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pl-PL" sz="2800"/>
              <a:t>czas i intensywność korzystania z Internetu wymyka się spod kontroli, 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Arial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pl-PL" sz="2800"/>
              <a:t>zaniedbywanie innych aspektów życia. 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l-PL" sz="2800"/>
              <a:t>(Shapira i in., 2003r.)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Problem (2)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6"/>
          <p:cNvSpPr txBox="1"/>
          <p:nvPr>
            <p:ph idx="1" type="body"/>
          </p:nvPr>
        </p:nvSpPr>
        <p:spPr>
          <a:xfrm>
            <a:off x="1173163" y="16764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dominująca czynność,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zmiana nastroju,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zwiększona tolerancja,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zespół abstynencyjny,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konflitkt (osoby, aktywności),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nawroty.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Font typeface="Arial"/>
              <a:buNone/>
            </a:pPr>
            <a:r>
              <a:rPr lang="pl-PL" sz="2400"/>
              <a:t>(Griffiths, za: Kaliszewska, 2007. )</a:t>
            </a:r>
            <a:endParaRPr sz="2400"/>
          </a:p>
          <a:p>
            <a:pPr indent="-22098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Font typeface="Arial"/>
              <a:buNone/>
            </a:pPr>
            <a:r>
              <a:t/>
            </a:r>
            <a:endParaRPr sz="2400"/>
          </a:p>
          <a:p>
            <a:pPr indent="-22098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Czynniki utrudniające rozpoznanie problemu: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"/>
          <p:cNvSpPr txBox="1"/>
          <p:nvPr>
            <p:ph idx="1" type="body"/>
          </p:nvPr>
        </p:nvSpPr>
        <p:spPr>
          <a:xfrm>
            <a:off x="1173163" y="1905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deficyty w zakresie kompetencji społecznych,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mechanizm iluzji i zaprzeczeń,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brak motywacji do zmiany.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Jak mogę to sprawdzić? 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8"/>
          <p:cNvSpPr txBox="1"/>
          <p:nvPr>
            <p:ph idx="1" type="body"/>
          </p:nvPr>
        </p:nvSpPr>
        <p:spPr>
          <a:xfrm>
            <a:off x="1173163" y="1905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pl-PL"/>
              <a:t>Przesiewowy test w adaptacji dr Young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pl-PL"/>
              <a:t>„Czy jesteś uzależniony od Internetu?”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 txBox="1"/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pl-PL">
                <a:latin typeface="Arial"/>
                <a:ea typeface="Arial"/>
                <a:cs typeface="Arial"/>
                <a:sym typeface="Arial"/>
              </a:rPr>
              <a:t>Formy pomocy: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9"/>
          <p:cNvSpPr txBox="1"/>
          <p:nvPr>
            <p:ph idx="1" type="body"/>
          </p:nvPr>
        </p:nvSpPr>
        <p:spPr>
          <a:xfrm>
            <a:off x="1173163" y="1905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konsultacja,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terapia poznawczo-behawioralna,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Arial"/>
              <a:buChar char="•"/>
            </a:pPr>
            <a:r>
              <a:rPr lang="pl-PL"/>
              <a:t>lekarz psychiatra.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rawat ojca">
  <a:themeElements>
    <a:clrScheme name="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BB7"/>
      </a:accent6>
      <a:hlink>
        <a:srgbClr val="99CCFF"/>
      </a:hlink>
      <a:folHlink>
        <a:srgbClr val="E1E1B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2009-12-10T15:56:00Z</dcterms:created>
  <dc:creator>Asia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9BD1CF97C8A647DFA83BCF5D64FA3BFA_12</vt:lpwstr>
  </property>
  <property fmtid="{D5CDD505-2E9C-101B-9397-08002B2CF9AE}" pid="3" name="KSOProductBuildVer">
    <vt:lpwstr>1045-12.2.0.13215</vt:lpwstr>
  </property>
</Properties>
</file>